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notesMasterIdLst>
    <p:notesMasterId r:id="rId11"/>
  </p:notesMasterIdLst>
  <p:sldIdLst>
    <p:sldId id="259" r:id="rId3"/>
    <p:sldId id="366" r:id="rId4"/>
    <p:sldId id="380" r:id="rId5"/>
    <p:sldId id="383" r:id="rId6"/>
    <p:sldId id="384" r:id="rId7"/>
    <p:sldId id="345" r:id="rId8"/>
    <p:sldId id="385" r:id="rId9"/>
    <p:sldId id="38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3522"/>
    <a:srgbClr val="FAFAFA"/>
    <a:srgbClr val="3E9BB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6686" autoAdjust="0"/>
    <p:restoredTop sz="99174" autoAdjust="0"/>
  </p:normalViewPr>
  <p:slideViewPr>
    <p:cSldViewPr snapToGrid="0">
      <p:cViewPr varScale="1">
        <p:scale>
          <a:sx n="69" d="100"/>
          <a:sy n="69" d="100"/>
        </p:scale>
        <p:origin x="944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6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B84D2-A7E3-7743-9EE8-A6DD168C5611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A8B24-9BA3-284C-9485-3C12DDF70C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92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1.emf"/><Relationship Id="rId4" Type="http://schemas.openxmlformats.org/officeDocument/2006/relationships/image" Target="../media/image27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6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7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7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7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8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8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emf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89.emf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90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93.emf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71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8046" y="311728"/>
            <a:ext cx="4675909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17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2218" y="6278761"/>
            <a:ext cx="418514" cy="423917"/>
          </a:xfrm>
          <a:prstGeom prst="rect">
            <a:avLst/>
          </a:prstGeom>
        </p:spPr>
      </p:pic>
      <p:sp>
        <p:nvSpPr>
          <p:cNvPr id="3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861484" y="374651"/>
            <a:ext cx="10496549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title style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865717" y="1612901"/>
            <a:ext cx="10488083" cy="413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72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505337" y="6693008"/>
            <a:ext cx="49510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8319" eaLnBrk="0" fontAlgn="base" hangingPunct="0">
              <a:spcBef>
                <a:spcPct val="0"/>
              </a:spcBef>
              <a:spcAft>
                <a:spcPct val="0"/>
              </a:spcAft>
            </a:pPr>
            <a:fld id="{82FF9DF7-218B-4F39-B490-4F0FE0BD5E49}" type="slidenum">
              <a:rPr lang="en-GB" sz="100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  <a:ea typeface="ＭＳ Ｐゴシック" pitchFamily="-109" charset="-128"/>
                <a:cs typeface="Arial" pitchFamily="34" charset="0"/>
              </a:rPr>
              <a:pPr algn="ctr" defTabSz="1218319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>
                  <a:lumMod val="75000"/>
                  <a:lumOff val="25000"/>
                </a:srgbClr>
              </a:solidFill>
              <a:latin typeface="Vodafone Lt" panose="020B0606040202020204" pitchFamily="34" charset="0"/>
              <a:ea typeface="ＭＳ Ｐゴシック" pitchFamily="-109" charset="-128"/>
              <a:cs typeface="Arial" pitchFamily="34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743763" y="6693008"/>
            <a:ext cx="2620737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</a:rPr>
              <a:t>Board Strategy Session Pre-read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174783" y="6693008"/>
            <a:ext cx="2073057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pPr algn="ctr" defTabSz="91376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  <a:ea typeface="ＭＳ Ｐゴシック" pitchFamily="-109" charset="-128"/>
              </a:rPr>
              <a:t>December 2017</a:t>
            </a:r>
            <a:endParaRPr lang="en-GB" sz="1000" dirty="0">
              <a:solidFill>
                <a:srgbClr val="000000">
                  <a:lumMod val="75000"/>
                  <a:lumOff val="25000"/>
                </a:srgbClr>
              </a:solidFill>
              <a:latin typeface="Vodafone Lt" panose="020B0606040202020204" pitchFamily="34" charset="0"/>
              <a:ea typeface="ＭＳ Ｐゴシック" pitchFamily="-109" charset="-128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422183" y="6693008"/>
            <a:ext cx="17526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defRPr/>
            </a:pPr>
            <a:r>
              <a:rPr lang="en-ZA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  <a:ea typeface="ＭＳ Ｐゴシック" pitchFamily="-109" charset="-128"/>
              </a:rPr>
              <a:t>C4 – Vodacom secret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11166"/>
            <a:ext cx="695653" cy="82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85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1979" y="4003899"/>
            <a:ext cx="580021" cy="886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525"/>
            <a:ext cx="12192000" cy="6847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2218" y="6278761"/>
            <a:ext cx="418514" cy="42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65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Image 6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59402" y="3097907"/>
            <a:ext cx="5998164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37860" y="6282799"/>
            <a:ext cx="2783840" cy="318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13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305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, No Descriptor T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34470" y="179104"/>
            <a:ext cx="10191263" cy="762821"/>
          </a:xfrm>
          <a:prstGeom prst="rect">
            <a:avLst/>
          </a:prstGeom>
          <a:noFill/>
        </p:spPr>
        <p:txBody>
          <a:bodyPr vert="horz" lIns="107287" tIns="53643" rIns="107287" bIns="53643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11" name="Text Placeholder 2"/>
          <p:cNvSpPr>
            <a:spLocks noGrp="1"/>
          </p:cNvSpPr>
          <p:nvPr>
            <p:ph idx="1"/>
          </p:nvPr>
        </p:nvSpPr>
        <p:spPr>
          <a:xfrm>
            <a:off x="354305" y="1206508"/>
            <a:ext cx="11499036" cy="5333992"/>
          </a:xfrm>
          <a:prstGeom prst="rect">
            <a:avLst/>
          </a:prstGeom>
        </p:spPr>
        <p:txBody>
          <a:bodyPr vert="horz" lIns="107287" tIns="53643" rIns="107287" bIns="53643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65325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074" y="1092141"/>
            <a:ext cx="3011217" cy="40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5133" y="2729090"/>
            <a:ext cx="3788833" cy="110631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2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960360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09601" y="1442204"/>
            <a:ext cx="10414291" cy="4770213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 marL="1079366" indent="0">
              <a:buNone/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1" y="274642"/>
            <a:ext cx="10414288" cy="116756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>
          <a:xfrm>
            <a:off x="12700" y="6565839"/>
            <a:ext cx="2783840" cy="36618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GB" dirty="0" smtClean="0">
              <a:solidFill>
                <a:srgbClr val="00000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11577288" y="6565839"/>
            <a:ext cx="551213" cy="366183"/>
          </a:xfrm>
          <a:prstGeom prst="rect">
            <a:avLst/>
          </a:prstGeom>
        </p:spPr>
        <p:txBody>
          <a:bodyPr/>
          <a:lstStyle/>
          <a:p>
            <a:fld id="{72A83A2B-3358-44F8-83A0-4598795D8FB5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11166"/>
            <a:ext cx="695653" cy="82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609605" y="273599"/>
            <a:ext cx="10414289" cy="1168604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09600" y="1442204"/>
            <a:ext cx="5090160" cy="4770213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100" dirty="0" smtClean="0"/>
            </a:lvl1pPr>
            <a:lvl2pPr>
              <a:defRPr lang="en-US" sz="1600" dirty="0" smtClean="0"/>
            </a:lvl2pPr>
            <a:lvl3pPr>
              <a:defRPr lang="en-US" sz="1600" dirty="0" smtClean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944927" y="1442204"/>
            <a:ext cx="5078967" cy="4770213"/>
          </a:xfrm>
        </p:spPr>
        <p:txBody>
          <a:bodyPr/>
          <a:lstStyle>
            <a:lvl1pPr>
              <a:defRPr sz="2100"/>
            </a:lvl1pPr>
            <a:lvl2pPr>
              <a:defRPr sz="16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2700" y="6565839"/>
            <a:ext cx="2783840" cy="366183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>
          <a:xfrm>
            <a:off x="11577288" y="6565839"/>
            <a:ext cx="551213" cy="366183"/>
          </a:xfrm>
          <a:prstGeom prst="rect">
            <a:avLst/>
          </a:prstGeom>
        </p:spPr>
        <p:txBody>
          <a:bodyPr/>
          <a:lstStyle/>
          <a:p>
            <a:fld id="{72A83A2B-3358-44F8-83A0-4598795D8FB5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11166"/>
            <a:ext cx="695653" cy="82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7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3571" y="2539584"/>
            <a:ext cx="1753480" cy="1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2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3571" y="2539584"/>
            <a:ext cx="1753480" cy="1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18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61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8046" y="311728"/>
            <a:ext cx="4675909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72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5" y="1016"/>
            <a:ext cx="12188387" cy="6855968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157362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4" y="43342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319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7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11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713" y="1019"/>
            <a:ext cx="12188383" cy="6855964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8266" y="3787856"/>
            <a:ext cx="512411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453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9"/>
            <a:ext cx="12188383" cy="6855964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3085" y="3748612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528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8"/>
            <a:ext cx="12188385" cy="6855967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958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074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5" cy="6855967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898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7"/>
            <a:ext cx="12188385" cy="6855967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75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974" y="-7620"/>
            <a:ext cx="6095026" cy="6867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862" y="490341"/>
            <a:ext cx="4250826" cy="56677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59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59402" y="3097907"/>
            <a:ext cx="5998164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501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3" cy="6855964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6890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972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1935" y="3101613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013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260" y="1017"/>
            <a:ext cx="12188385" cy="6855967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0533" y="2955008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912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303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19800" y="43215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426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7" y="1016"/>
            <a:ext cx="12188388" cy="6855968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826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712" y="1018"/>
            <a:ext cx="12188385" cy="6855967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4" y="43342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163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5627" y="4181809"/>
            <a:ext cx="5651940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395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6727" y="4334210"/>
            <a:ext cx="574084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9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5586" y="0"/>
            <a:ext cx="6156414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862" y="490341"/>
            <a:ext cx="4250826" cy="56677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7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712" y="1018"/>
            <a:ext cx="12188385" cy="6855967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029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136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8117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099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3" cy="6855964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6890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036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8"/>
            <a:ext cx="12188385" cy="6855967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1533" y="3048779"/>
            <a:ext cx="498061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09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4" y="1018"/>
            <a:ext cx="12188385" cy="6855967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1265" y="2953746"/>
            <a:ext cx="390944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881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4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412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0" y="4338444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416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260" y="1018"/>
            <a:ext cx="12188385" cy="6855967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193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712" y="1017"/>
            <a:ext cx="12188385" cy="6855967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05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862" y="490341"/>
            <a:ext cx="4250826" cy="56677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967" y="0"/>
            <a:ext cx="620903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35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807" y="1017"/>
            <a:ext cx="12188384" cy="6855967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668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348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810" y="1018"/>
            <a:ext cx="12188380" cy="6855964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714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893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673230" y="3097907"/>
            <a:ext cx="5516961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777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672000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387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1017"/>
            <a:ext cx="12188384" cy="6855967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37861" y="3048779"/>
            <a:ext cx="5639607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080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807" y="1017"/>
            <a:ext cx="12188384" cy="6855967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783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4700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2479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4873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99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319" y="3048779"/>
            <a:ext cx="5499405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038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81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862" y="490341"/>
            <a:ext cx="4250826" cy="56677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967" y="0"/>
            <a:ext cx="620903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00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9940" y="3048779"/>
            <a:ext cx="5499405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928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685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7860" y="3048779"/>
            <a:ext cx="5614207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8976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98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5835" y="4181809"/>
            <a:ext cx="5401731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8666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5834" y="4334210"/>
            <a:ext cx="54017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1720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668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2835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714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039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4069" y="1130937"/>
            <a:ext cx="3604236" cy="48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5929" y="3747514"/>
            <a:ext cx="5507572" cy="673149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42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643" y="1143059"/>
            <a:ext cx="3570709" cy="477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3229" y="3774168"/>
            <a:ext cx="5507572" cy="92674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22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6480" y="216021"/>
            <a:ext cx="1414848" cy="18864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967" y="0"/>
            <a:ext cx="6209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36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9949" y="1148673"/>
            <a:ext cx="3590920" cy="4782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5929" y="3747514"/>
            <a:ext cx="5507572" cy="673149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25545790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6774" y="1141612"/>
            <a:ext cx="3571793" cy="47726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3229" y="3774168"/>
            <a:ext cx="5507572" cy="92674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>
                <a:solidFill>
                  <a:srgbClr val="E60000"/>
                </a:solidFill>
              </a:rPr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15430276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4" y="274638"/>
            <a:ext cx="8718551" cy="8899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>
                <a:solidFill>
                  <a:srgbClr val="000000"/>
                </a:solidFill>
              </a:rPr>
              <a:pPr/>
              <a:t>12 September 2018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4" y="1164610"/>
            <a:ext cx="11523133" cy="48043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95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>
                <a:solidFill>
                  <a:srgbClr val="000000"/>
                </a:solidFill>
              </a:rPr>
              <a:pPr/>
              <a:t>12 September 2018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6239934" y="1164168"/>
            <a:ext cx="5617633" cy="4804833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334434" y="1164168"/>
            <a:ext cx="5617633" cy="4804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382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>
                <a:solidFill>
                  <a:srgbClr val="000000"/>
                </a:solidFill>
              </a:rPr>
              <a:pPr/>
              <a:t>12 September 2018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6239934" y="1168400"/>
            <a:ext cx="5617633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334434" y="1164168"/>
            <a:ext cx="5617633" cy="4804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412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4615" y="1110767"/>
            <a:ext cx="3667807" cy="4983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60" y="3276600"/>
            <a:ext cx="4378689" cy="13208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3200"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FA8D524-68A2-4395-A4A6-55646E807998}" type="datetime3">
              <a:rPr lang="en-US">
                <a:solidFill>
                  <a:srgbClr val="000000"/>
                </a:solidFill>
              </a:rPr>
              <a:pPr/>
              <a:t>12 September 2018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947834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8329790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554569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98EC4B5-C5C0-4868-8B1B-C1C1A69B394D}" type="datetime3">
              <a:rPr lang="en-US">
                <a:solidFill>
                  <a:srgbClr val="000000"/>
                </a:solidFill>
              </a:rPr>
              <a:pPr/>
              <a:t>12 September 2018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7655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17255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9607" y="1092083"/>
            <a:ext cx="3011261" cy="4056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5133" y="2729090"/>
            <a:ext cx="3788833" cy="110631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2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>
                <a:solidFill>
                  <a:srgbClr val="FFFFFF"/>
                </a:solidFill>
              </a:rPr>
              <a:pPr/>
              <a:t>12 September 2018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7157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074" y="1092141"/>
            <a:ext cx="3011217" cy="40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5133" y="2729090"/>
            <a:ext cx="3788833" cy="110631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2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>
                <a:solidFill>
                  <a:srgbClr val="000000"/>
                </a:solidFill>
              </a:rPr>
              <a:pPr/>
              <a:t>12 September 2018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022611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862" y="490341"/>
            <a:ext cx="4250826" cy="56677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0506" y="0"/>
            <a:ext cx="619149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81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2066" y="2573523"/>
            <a:ext cx="5905500" cy="1400512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>
                <a:solidFill>
                  <a:srgbClr val="FFFFFF"/>
                </a:solidFill>
              </a:rPr>
              <a:pPr/>
              <a:t>12 September 2018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3622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2066" y="2573523"/>
            <a:ext cx="5905501" cy="1400512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>
                <a:solidFill>
                  <a:srgbClr val="000000"/>
                </a:solidFill>
              </a:rPr>
              <a:pPr/>
              <a:t>12 September 2018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78280670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2144535" y="355601"/>
            <a:ext cx="7902932" cy="59271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5AC188-290C-4949-8FC0-898609ABB1F0}" type="datetime3">
              <a:rPr lang="en-US" smtClean="0">
                <a:solidFill>
                  <a:srgbClr val="FFFFFF"/>
                </a:solidFill>
              </a:rPr>
              <a:pPr/>
              <a:t>12 September 2018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070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096434" y="355200"/>
            <a:ext cx="9999135" cy="5624513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D9EA54-4CB4-474C-A174-137EC7F36B9E}" type="datetime3">
              <a:rPr lang="en-US" smtClean="0">
                <a:solidFill>
                  <a:srgbClr val="FFFFFF"/>
                </a:solidFill>
              </a:rPr>
              <a:pPr/>
              <a:t>12 September 2018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2037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3518434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4615" y="1110767"/>
            <a:ext cx="3667807" cy="4983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60" y="3276600"/>
            <a:ext cx="4378689" cy="13208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3200"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947834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8329790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04555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38.xml"/><Relationship Id="rId42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80.xml"/><Relationship Id="rId68" Type="http://schemas.openxmlformats.org/officeDocument/2006/relationships/theme" Target="../theme/theme2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4.xml"/><Relationship Id="rId40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62.xml"/><Relationship Id="rId53" Type="http://schemas.openxmlformats.org/officeDocument/2006/relationships/slideLayout" Target="../slideLayouts/slideLayout70.xml"/><Relationship Id="rId58" Type="http://schemas.openxmlformats.org/officeDocument/2006/relationships/slideLayout" Target="../slideLayouts/slideLayout75.xml"/><Relationship Id="rId6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22.xml"/><Relationship Id="rId61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52.xml"/><Relationship Id="rId43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65.xml"/><Relationship Id="rId56" Type="http://schemas.openxmlformats.org/officeDocument/2006/relationships/slideLayout" Target="../slideLayouts/slideLayout73.xml"/><Relationship Id="rId64" Type="http://schemas.openxmlformats.org/officeDocument/2006/relationships/slideLayout" Target="../slideLayouts/slideLayout81.xml"/><Relationship Id="rId69" Type="http://schemas.openxmlformats.org/officeDocument/2006/relationships/image" Target="../media/image21.emf"/><Relationship Id="rId8" Type="http://schemas.openxmlformats.org/officeDocument/2006/relationships/slideLayout" Target="../slideLayouts/slideLayout25.xml"/><Relationship Id="rId51" Type="http://schemas.openxmlformats.org/officeDocument/2006/relationships/slideLayout" Target="../slideLayouts/slideLayout68.xml"/><Relationship Id="rId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55.xml"/><Relationship Id="rId46" Type="http://schemas.openxmlformats.org/officeDocument/2006/relationships/slideLayout" Target="../slideLayouts/slideLayout63.xml"/><Relationship Id="rId59" Type="http://schemas.openxmlformats.org/officeDocument/2006/relationships/slideLayout" Target="../slideLayouts/slideLayout76.xml"/><Relationship Id="rId67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37.xml"/><Relationship Id="rId41" Type="http://schemas.openxmlformats.org/officeDocument/2006/relationships/slideLayout" Target="../slideLayouts/slideLayout58.xml"/><Relationship Id="rId54" Type="http://schemas.openxmlformats.org/officeDocument/2006/relationships/slideLayout" Target="../slideLayouts/slideLayout71.xml"/><Relationship Id="rId6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36" Type="http://schemas.openxmlformats.org/officeDocument/2006/relationships/slideLayout" Target="../slideLayouts/slideLayout53.xml"/><Relationship Id="rId49" Type="http://schemas.openxmlformats.org/officeDocument/2006/relationships/slideLayout" Target="../slideLayouts/slideLayout66.xml"/><Relationship Id="rId57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48.xml"/><Relationship Id="rId44" Type="http://schemas.openxmlformats.org/officeDocument/2006/relationships/slideLayout" Target="../slideLayouts/slideLayout61.xml"/><Relationship Id="rId52" Type="http://schemas.openxmlformats.org/officeDocument/2006/relationships/slideLayout" Target="../slideLayouts/slideLayout69.xml"/><Relationship Id="rId60" Type="http://schemas.openxmlformats.org/officeDocument/2006/relationships/slideLayout" Target="../slideLayouts/slideLayout77.xml"/><Relationship Id="rId6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67.xml"/><Relationship Id="rId55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861484" y="374651"/>
            <a:ext cx="10496549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title style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5717" y="1612901"/>
            <a:ext cx="10488083" cy="413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72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44324" y="6545060"/>
            <a:ext cx="49510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8319" eaLnBrk="0" fontAlgn="base" hangingPunct="0">
              <a:spcBef>
                <a:spcPct val="0"/>
              </a:spcBef>
              <a:spcAft>
                <a:spcPct val="0"/>
              </a:spcAft>
            </a:pPr>
            <a:fld id="{82FF9DF7-218B-4F39-B490-4F0FE0BD5E49}" type="slidenum">
              <a:rPr lang="en-GB" sz="100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  <a:ea typeface="ＭＳ Ｐゴシック" pitchFamily="-109" charset="-128"/>
                <a:cs typeface="Arial" pitchFamily="34" charset="0"/>
              </a:rPr>
              <a:pPr algn="ctr" defTabSz="1218319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>
                  <a:lumMod val="75000"/>
                  <a:lumOff val="25000"/>
                </a:srgbClr>
              </a:solidFill>
              <a:latin typeface="Vodafone Lt" panose="020B0606040202020204" pitchFamily="34" charset="0"/>
              <a:ea typeface="ＭＳ Ｐゴシック" pitchFamily="-109" charset="-128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230950" y="6545060"/>
            <a:ext cx="17526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defRPr/>
            </a:pPr>
            <a:r>
              <a:rPr lang="en-ZA" sz="1000" dirty="0">
                <a:solidFill>
                  <a:srgbClr val="000000">
                    <a:lumMod val="75000"/>
                    <a:lumOff val="25000"/>
                  </a:srgbClr>
                </a:solidFill>
                <a:latin typeface="Vodafone Lt" panose="020B0606040202020204" pitchFamily="34" charset="0"/>
                <a:ea typeface="ＭＳ Ｐゴシック" pitchFamily="-109" charset="-128"/>
              </a:rPr>
              <a:t>C4 – Vodacom secret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00704" y="6371749"/>
            <a:ext cx="418514" cy="42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39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  <p:sldLayoutId id="2147483676" r:id="rId15"/>
    <p:sldLayoutId id="2147483679" r:id="rId16"/>
    <p:sldLayoutId id="2147483680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E60000"/>
          </a:solidFill>
          <a:latin typeface="Vodafone Rg" charset="0"/>
          <a:ea typeface="ＭＳ Ｐゴシック" pitchFamily="-109" charset="-128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  <a:ea typeface="ＭＳ Ｐゴシック" pitchFamily="-109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  <a:ea typeface="ＭＳ Ｐゴシック" pitchFamily="-109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  <a:ea typeface="ＭＳ Ｐゴシック" pitchFamily="-109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  <a:ea typeface="ＭＳ Ｐゴシック" pitchFamily="-109" charset="-128"/>
        </a:defRPr>
      </a:lvl5pPr>
      <a:lvl6pPr marL="60958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</a:defRPr>
      </a:lvl6pPr>
      <a:lvl7pPr marL="121917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</a:defRPr>
      </a:lvl7pPr>
      <a:lvl8pPr marL="1828754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</a:defRPr>
      </a:lvl8pPr>
      <a:lvl9pPr marL="2438339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itchFamily="-109" charset="0"/>
        </a:defRPr>
      </a:lvl9pPr>
    </p:titleStyle>
    <p:bodyStyle>
      <a:lvl1pPr marL="243411" indent="-243411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E60000"/>
        </a:buClr>
        <a:buFont typeface="Arial" charset="0"/>
        <a:buChar char="&gt;"/>
        <a:defRPr sz="1800">
          <a:solidFill>
            <a:schemeClr val="tx1"/>
          </a:solidFill>
          <a:latin typeface="Vodafone Rg" charset="0"/>
          <a:ea typeface="ＭＳ Ｐゴシック" pitchFamily="-109" charset="-128"/>
          <a:cs typeface="+mn-cs"/>
        </a:defRPr>
      </a:lvl1pPr>
      <a:lvl2pPr marL="518571" indent="-243411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E60000"/>
        </a:buClr>
        <a:buChar char="–"/>
        <a:defRPr sz="1800">
          <a:solidFill>
            <a:schemeClr val="tx1"/>
          </a:solidFill>
          <a:latin typeface="Vodafone Rg" charset="0"/>
          <a:ea typeface="ＭＳ Ｐゴシック" pitchFamily="-109" charset="-128"/>
        </a:defRPr>
      </a:lvl2pPr>
      <a:lvl3pPr marL="721766" indent="-171446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E60000"/>
        </a:buClr>
        <a:buChar char="–"/>
        <a:defRPr sz="1800">
          <a:solidFill>
            <a:schemeClr val="tx1"/>
          </a:solidFill>
          <a:latin typeface="Vodafone Rg" charset="0"/>
          <a:ea typeface="ＭＳ Ｐゴシック" pitchFamily="-109" charset="-128"/>
        </a:defRPr>
      </a:lvl3pPr>
      <a:lvl4pPr marL="948243" indent="-198962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E60000"/>
        </a:buClr>
        <a:buChar char="–"/>
        <a:defRPr sz="1800">
          <a:solidFill>
            <a:schemeClr val="tx1"/>
          </a:solidFill>
          <a:latin typeface="Vodafone Rg" charset="0"/>
          <a:ea typeface="ＭＳ Ｐゴシック" pitchFamily="-109" charset="-128"/>
        </a:defRPr>
      </a:lvl4pPr>
      <a:lvl5pPr marL="1204354" indent="-22647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E60000"/>
        </a:buClr>
        <a:buChar char="–"/>
        <a:defRPr sz="1800">
          <a:solidFill>
            <a:schemeClr val="tx1"/>
          </a:solidFill>
          <a:latin typeface="Vodafone Rg" charset="0"/>
          <a:ea typeface="ＭＳ Ｐゴシック" pitchFamily="-109" charset="-128"/>
        </a:defRPr>
      </a:lvl5pPr>
      <a:lvl6pPr marL="1813939" indent="-22647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1"/>
        </a:buClr>
        <a:buChar char="–"/>
        <a:defRPr sz="2133">
          <a:solidFill>
            <a:schemeClr val="tx1"/>
          </a:solidFill>
          <a:latin typeface="+mn-lt"/>
          <a:ea typeface="ＭＳ Ｐゴシック" pitchFamily="-109" charset="-128"/>
        </a:defRPr>
      </a:lvl6pPr>
      <a:lvl7pPr marL="2423523" indent="-22647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1"/>
        </a:buClr>
        <a:buChar char="–"/>
        <a:defRPr sz="2133">
          <a:solidFill>
            <a:schemeClr val="tx1"/>
          </a:solidFill>
          <a:latin typeface="+mn-lt"/>
          <a:ea typeface="ＭＳ Ｐゴシック" pitchFamily="-109" charset="-128"/>
        </a:defRPr>
      </a:lvl7pPr>
      <a:lvl8pPr marL="3033108" indent="-22647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1"/>
        </a:buClr>
        <a:buChar char="–"/>
        <a:defRPr sz="2133">
          <a:solidFill>
            <a:schemeClr val="tx1"/>
          </a:solidFill>
          <a:latin typeface="+mn-lt"/>
          <a:ea typeface="ＭＳ Ｐゴシック" pitchFamily="-109" charset="-128"/>
        </a:defRPr>
      </a:lvl8pPr>
      <a:lvl9pPr marL="3642693" indent="-22647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1"/>
        </a:buClr>
        <a:buChar char="–"/>
        <a:defRPr sz="2133">
          <a:solidFill>
            <a:schemeClr val="tx1"/>
          </a:solidFill>
          <a:latin typeface="+mn-lt"/>
          <a:ea typeface="ＭＳ Ｐゴシック" pitchFamily="-109" charset="-128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433" y="274638"/>
            <a:ext cx="11514035" cy="8899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33" y="1164610"/>
            <a:ext cx="7848600" cy="48043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820394" y="6284182"/>
            <a:ext cx="551213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67">
                <a:solidFill>
                  <a:schemeClr val="tx1"/>
                </a:solidFill>
              </a:defRPr>
            </a:lvl1pPr>
          </a:lstStyle>
          <a:p>
            <a:pPr defTabSz="1219140"/>
            <a:fld id="{72A83A2B-3358-44F8-83A0-4598795D8FB5}" type="slidenum">
              <a:rPr lang="en-GB" smtClean="0">
                <a:solidFill>
                  <a:srgbClr val="000000"/>
                </a:solidFill>
              </a:rPr>
              <a:pPr defTabSz="1219140"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37860" y="6282799"/>
            <a:ext cx="2783840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1067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1219140"/>
            <a:r>
              <a:rPr lang="en-GB" smtClean="0">
                <a:solidFill>
                  <a:srgbClr val="000000"/>
                </a:solidFill>
              </a:rPr>
              <a:t>Insert Confidentiality Level in slide footer 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183033" y="6282799"/>
            <a:ext cx="2844800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1067" smtClean="0"/>
            </a:lvl1pPr>
          </a:lstStyle>
          <a:p>
            <a:pPr defTabSz="1219140"/>
            <a:fld id="{AD47607F-D0CB-4AC6-9566-046428C59115}" type="datetime3">
              <a:rPr lang="en-US">
                <a:solidFill>
                  <a:srgbClr val="000000"/>
                </a:solidFill>
              </a:rPr>
              <a:pPr defTabSz="1219140"/>
              <a:t>12 September 2018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1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  <p:sldLayoutId id="2147483720" r:id="rId37"/>
    <p:sldLayoutId id="2147483721" r:id="rId38"/>
    <p:sldLayoutId id="2147483722" r:id="rId39"/>
    <p:sldLayoutId id="2147483723" r:id="rId40"/>
    <p:sldLayoutId id="2147483724" r:id="rId41"/>
    <p:sldLayoutId id="2147483725" r:id="rId42"/>
    <p:sldLayoutId id="2147483726" r:id="rId43"/>
    <p:sldLayoutId id="2147483727" r:id="rId44"/>
    <p:sldLayoutId id="2147483728" r:id="rId45"/>
    <p:sldLayoutId id="2147483729" r:id="rId46"/>
    <p:sldLayoutId id="2147483730" r:id="rId47"/>
    <p:sldLayoutId id="2147483731" r:id="rId48"/>
    <p:sldLayoutId id="2147483732" r:id="rId49"/>
    <p:sldLayoutId id="2147483733" r:id="rId50"/>
    <p:sldLayoutId id="2147483734" r:id="rId51"/>
    <p:sldLayoutId id="2147483735" r:id="rId52"/>
    <p:sldLayoutId id="2147483736" r:id="rId53"/>
    <p:sldLayoutId id="2147483737" r:id="rId54"/>
    <p:sldLayoutId id="2147483738" r:id="rId55"/>
    <p:sldLayoutId id="2147483739" r:id="rId56"/>
    <p:sldLayoutId id="2147483740" r:id="rId57"/>
    <p:sldLayoutId id="2147483741" r:id="rId58"/>
    <p:sldLayoutId id="2147483742" r:id="rId59"/>
    <p:sldLayoutId id="2147483743" r:id="rId60"/>
    <p:sldLayoutId id="2147483744" r:id="rId61"/>
    <p:sldLayoutId id="2147483745" r:id="rId62"/>
    <p:sldLayoutId id="2147483746" r:id="rId63"/>
    <p:sldLayoutId id="2147483747" r:id="rId64"/>
    <p:sldLayoutId id="2147483748" r:id="rId65"/>
    <p:sldLayoutId id="2147483749" r:id="rId66"/>
    <p:sldLayoutId id="2147483750" r:id="rId67"/>
  </p:sldLayoutIdLst>
  <p:hf hdr="0"/>
  <p:txStyles>
    <p:titleStyle>
      <a:lvl1pPr algn="l" defTabSz="1219170" rtl="0" eaLnBrk="1" latinLnBrk="0" hangingPunct="1">
        <a:lnSpc>
          <a:spcPct val="8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84146" indent="-184146" algn="l" defTabSz="1219170" rtl="0" eaLnBrk="1" latinLnBrk="0" hangingPunct="1">
        <a:spcBef>
          <a:spcPts val="0"/>
        </a:spcBef>
        <a:spcAft>
          <a:spcPts val="800"/>
        </a:spcAft>
        <a:buClr>
          <a:schemeClr val="accent1"/>
        </a:buClr>
        <a:buFont typeface="Arial" pitchFamily="34" charset="0"/>
        <a:buChar char="•"/>
        <a:defRPr sz="2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463539" indent="-196846" algn="l" defTabSz="1219170" rtl="0" eaLnBrk="1" latinLnBrk="0" hangingPunct="1">
        <a:spcBef>
          <a:spcPts val="0"/>
        </a:spcBef>
        <a:spcAft>
          <a:spcPts val="400"/>
        </a:spcAft>
        <a:buClr>
          <a:schemeClr val="accent1"/>
        </a:buClr>
        <a:buFont typeface="Calibri" pitchFamily="34" charset="0"/>
        <a:buChar char="–"/>
        <a:defRPr sz="1867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514338" indent="194728" algn="l" defTabSz="1219170" rtl="0" eaLnBrk="1" latinLnBrk="0" hangingPunct="1">
        <a:spcBef>
          <a:spcPts val="0"/>
        </a:spcBef>
        <a:spcAft>
          <a:spcPts val="400"/>
        </a:spcAft>
        <a:buClr>
          <a:schemeClr val="accent1"/>
        </a:buClr>
        <a:buFont typeface="Calibri" pitchFamily="34" charset="0"/>
        <a:buChar char="–"/>
        <a:defRPr sz="1867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956709" indent="-201079" algn="l" defTabSz="121917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170" indent="-215895" algn="l" defTabSz="121917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  <p15:guide id="2" orient="horz" pos="2820">
          <p15:clr>
            <a:srgbClr val="F26B43"/>
          </p15:clr>
        </p15:guide>
        <p15:guide id="3" pos="5602">
          <p15:clr>
            <a:srgbClr val="F26B43"/>
          </p15:clr>
        </p15:guide>
        <p15:guide id="4" pos="2812">
          <p15:clr>
            <a:srgbClr val="F26B43"/>
          </p15:clr>
        </p15:guide>
        <p15:guide id="5" pos="2948">
          <p15:clr>
            <a:srgbClr val="F26B43"/>
          </p15:clr>
        </p15:guide>
        <p15:guide id="6" orient="horz" pos="55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96.png"/><Relationship Id="rId5" Type="http://schemas.microsoft.com/office/2007/relationships/hdphoto" Target="../media/hdphoto2.wdp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329" y="2300422"/>
            <a:ext cx="658550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000" b="1" dirty="0" smtClean="0"/>
              <a:t>Data Marsh Mallows </a:t>
            </a:r>
          </a:p>
          <a:p>
            <a:r>
              <a:rPr lang="en-ZA" sz="4000" b="1" dirty="0"/>
              <a:t>	</a:t>
            </a:r>
            <a:r>
              <a:rPr lang="en-US" sz="3200" b="1" dirty="0"/>
              <a:t>Real Time </a:t>
            </a:r>
            <a:r>
              <a:rPr lang="en-US" sz="3200" b="1" dirty="0" smtClean="0"/>
              <a:t>Network Voice </a:t>
            </a:r>
            <a:r>
              <a:rPr lang="en-US" sz="3200" b="1" dirty="0"/>
              <a:t>Call </a:t>
            </a:r>
            <a:r>
              <a:rPr lang="en-US" sz="3200" b="1" dirty="0" smtClean="0"/>
              <a:t>	Quality </a:t>
            </a:r>
            <a:r>
              <a:rPr lang="en-US" sz="3200" b="1" dirty="0"/>
              <a:t>Data </a:t>
            </a:r>
          </a:p>
          <a:p>
            <a:endParaRPr lang="en-US" sz="4000" b="1" dirty="0" smtClean="0"/>
          </a:p>
          <a:p>
            <a:endParaRPr lang="en-US" sz="2400" b="1" dirty="0" smtClean="0">
              <a:solidFill>
                <a:srgbClr val="FF0000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10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Agenda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5983841" y="1910705"/>
            <a:ext cx="51477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ZA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Overview of Dataset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ZA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EDA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ZA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 - Random Forest n KNN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ZA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Evaluation 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en-ZA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 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34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 bwMode="auto">
          <a:xfrm>
            <a:off x="2616547" y="717180"/>
            <a:ext cx="9014292" cy="1839621"/>
          </a:xfrm>
          <a:prstGeom prst="rect">
            <a:avLst/>
          </a:prstGeom>
          <a:solidFill>
            <a:srgbClr val="FFFFFF">
              <a:alpha val="72000"/>
            </a:srgbClr>
          </a:solidFill>
          <a:ln w="190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  <a:latin typeface="Arial" pitchFamily="-109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541337" y="2613924"/>
            <a:ext cx="9014292" cy="1839621"/>
          </a:xfrm>
          <a:prstGeom prst="rect">
            <a:avLst/>
          </a:prstGeom>
          <a:solidFill>
            <a:srgbClr val="FFFFFF">
              <a:alpha val="48000"/>
            </a:srgbClr>
          </a:solidFill>
          <a:ln w="1905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  <a:latin typeface="Arial" pitchFamily="-109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616547" y="4566248"/>
            <a:ext cx="8990639" cy="1821902"/>
          </a:xfrm>
          <a:prstGeom prst="rect">
            <a:avLst/>
          </a:prstGeom>
          <a:solidFill>
            <a:srgbClr val="FFFFFF">
              <a:alpha val="61000"/>
            </a:srgb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  <a:latin typeface="Arial" pitchFamily="-10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5825151" y="6284182"/>
            <a:ext cx="541700" cy="318519"/>
          </a:xfrm>
        </p:spPr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3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4109" y="132714"/>
            <a:ext cx="11785492" cy="5631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r>
              <a:rPr lang="en-ZA" sz="2800" dirty="0" smtClean="0"/>
              <a:t>Dataset Overview </a:t>
            </a:r>
            <a:r>
              <a:rPr lang="en-GB" sz="2667" dirty="0" smtClean="0">
                <a:solidFill>
                  <a:srgbClr val="FFFFFF">
                    <a:lumMod val="50000"/>
                  </a:srgbClr>
                </a:solidFill>
                <a:latin typeface="Vodafone Rg"/>
              </a:rPr>
              <a:t>| </a:t>
            </a:r>
            <a:r>
              <a:rPr lang="en-GB" sz="2667" dirty="0" smtClean="0">
                <a:solidFill>
                  <a:srgbClr val="FFFFFF">
                    <a:lumMod val="50000"/>
                  </a:srgbClr>
                </a:solidFill>
                <a:latin typeface="Vodafone Rg"/>
              </a:rPr>
              <a:t>Network Voice Call Quality</a:t>
            </a:r>
            <a:endParaRPr lang="en-GB" sz="2667" dirty="0">
              <a:solidFill>
                <a:srgbClr val="000000">
                  <a:lumMod val="50000"/>
                  <a:lumOff val="50000"/>
                </a:srgbClr>
              </a:solidFill>
              <a:latin typeface="Vodafone Rg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04511" y="687510"/>
            <a:ext cx="2097236" cy="1839621"/>
          </a:xfrm>
          <a:prstGeom prst="rect">
            <a:avLst/>
          </a:prstGeom>
          <a:solidFill>
            <a:srgbClr val="D9D9D9"/>
          </a:solidFill>
          <a:ln w="190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  <a:latin typeface="Arial" pitchFamily="-109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16067" y="988005"/>
            <a:ext cx="1474123" cy="1438211"/>
            <a:chOff x="4864077" y="750478"/>
            <a:chExt cx="1105592" cy="1078658"/>
          </a:xfrm>
        </p:grpSpPr>
        <p:grpSp>
          <p:nvGrpSpPr>
            <p:cNvPr id="12" name="Group 11"/>
            <p:cNvGrpSpPr/>
            <p:nvPr/>
          </p:nvGrpSpPr>
          <p:grpSpPr>
            <a:xfrm>
              <a:off x="4864077" y="750478"/>
              <a:ext cx="1105592" cy="1078658"/>
              <a:chOff x="1732098" y="2068536"/>
              <a:chExt cx="1727997" cy="1727999"/>
            </a:xfrm>
          </p:grpSpPr>
          <p:sp>
            <p:nvSpPr>
              <p:cNvPr id="13" name="Oval 12"/>
              <p:cNvSpPr/>
              <p:nvPr/>
            </p:nvSpPr>
            <p:spPr bwMode="auto">
              <a:xfrm>
                <a:off x="1732098" y="2068536"/>
                <a:ext cx="1727997" cy="172799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1840097" y="2176535"/>
                <a:ext cx="1511998" cy="1512000"/>
              </a:xfrm>
              <a:prstGeom prst="ellipse">
                <a:avLst/>
              </a:prstGeom>
              <a:solidFill>
                <a:schemeClr val="accent2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</p:grpSp>
        <p:pic>
          <p:nvPicPr>
            <p:cNvPr id="22" name="Picture 21" descr="Logomakr_7KOrBz.png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50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4561" y="1088546"/>
              <a:ext cx="600271" cy="397066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/>
        </p:nvSpPr>
        <p:spPr>
          <a:xfrm>
            <a:off x="2691758" y="774303"/>
            <a:ext cx="8863871" cy="2318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dirty="0"/>
              <a:t>Network Performance Monitoring : Comparison of Expected Performance verse Actual </a:t>
            </a:r>
            <a:r>
              <a:rPr lang="en-US" dirty="0" smtClean="0"/>
              <a:t>Performance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ZA" sz="1600" dirty="0">
              <a:solidFill>
                <a:srgbClr val="000000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dirty="0"/>
              <a:t>Enables Network Operators to compare their performance in comparison and invest accordingly to improve their </a:t>
            </a:r>
            <a:r>
              <a:rPr lang="en-US" dirty="0" err="1"/>
              <a:t>marketshare</a:t>
            </a:r>
            <a:r>
              <a:rPr lang="en-US" dirty="0"/>
              <a:t>. This would enable a competitive and fair marketplace across India</a:t>
            </a:r>
            <a:endParaRPr lang="en-US" sz="1600" dirty="0">
              <a:solidFill>
                <a:srgbClr val="000000"/>
              </a:solidFill>
            </a:endParaRPr>
          </a:p>
          <a:p>
            <a:pPr marL="228594" indent="4233" defTabSz="1219140">
              <a:spcBef>
                <a:spcPts val="400"/>
              </a:spcBef>
              <a:buFont typeface="Wingdings" panose="05000000000000000000" pitchFamily="2" charset="2"/>
              <a:buChar char="ü"/>
            </a:pPr>
            <a:endParaRPr lang="en-US" sz="1600" dirty="0">
              <a:solidFill>
                <a:srgbClr val="000000"/>
              </a:solidFill>
            </a:endParaRPr>
          </a:p>
          <a:p>
            <a:pPr marL="228594" indent="4233" defTabSz="1219140">
              <a:spcBef>
                <a:spcPts val="400"/>
              </a:spcBef>
              <a:buFont typeface="Wingdings" panose="05000000000000000000" pitchFamily="2" charset="2"/>
              <a:buChar char="ü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68104" y="2773824"/>
            <a:ext cx="8863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b="1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600" dirty="0" smtClean="0"/>
              <a:t>Provide </a:t>
            </a:r>
            <a:r>
              <a:rPr lang="en-US" sz="1600" dirty="0"/>
              <a:t>E2E visibility of FTTx network. This network visibility will also be an enabler for improving assurance </a:t>
            </a:r>
            <a:r>
              <a:rPr lang="en-US" sz="1600" dirty="0" smtClean="0"/>
              <a:t>LNI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13303" y="4929043"/>
            <a:ext cx="7000963" cy="82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/>
            </a:lvl1pPr>
          </a:lstStyle>
          <a:p>
            <a:pPr marL="380990" indent="-380990" defTabSz="5926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r>
              <a:rPr lang="en-US" sz="1600" b="0" dirty="0"/>
              <a:t>Prediction of Voice Call Quality Category given Operator, Network Type, </a:t>
            </a:r>
            <a:r>
              <a:rPr lang="en-US" sz="1600" b="0" dirty="0" err="1"/>
              <a:t>Lat</a:t>
            </a:r>
            <a:r>
              <a:rPr lang="en-US" sz="1600" b="0" dirty="0"/>
              <a:t> , Long </a:t>
            </a:r>
            <a:r>
              <a:rPr lang="en-US" sz="1600" b="0" dirty="0" smtClean="0"/>
              <a:t>etc.</a:t>
            </a:r>
            <a:endParaRPr lang="en-US" sz="1600" b="0" dirty="0"/>
          </a:p>
          <a:p>
            <a:pPr marL="380990" indent="-380990" defTabSz="5926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ü"/>
            </a:pPr>
            <a:endParaRPr lang="en-US" sz="1467" b="0" dirty="0">
              <a:solidFill>
                <a:srgbClr val="34342B"/>
              </a:solidFill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304511" y="2615476"/>
            <a:ext cx="2097236" cy="18396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/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 dirty="0">
              <a:solidFill>
                <a:srgbClr val="000000"/>
              </a:solidFill>
              <a:latin typeface="Arial" pitchFamily="-109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304511" y="4543443"/>
            <a:ext cx="2097236" cy="1839621"/>
          </a:xfrm>
          <a:prstGeom prst="rect">
            <a:avLst/>
          </a:prstGeom>
          <a:solidFill>
            <a:srgbClr val="D9D9D9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0" tIns="62400" rIns="120000" bIns="624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  <a:latin typeface="Arial" pitchFamily="-109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616067" y="4844916"/>
            <a:ext cx="1474123" cy="1438211"/>
            <a:chOff x="462050" y="3567348"/>
            <a:chExt cx="1105592" cy="1078658"/>
          </a:xfrm>
        </p:grpSpPr>
        <p:grpSp>
          <p:nvGrpSpPr>
            <p:cNvPr id="18" name="Group 17"/>
            <p:cNvGrpSpPr/>
            <p:nvPr/>
          </p:nvGrpSpPr>
          <p:grpSpPr>
            <a:xfrm>
              <a:off x="462050" y="3567348"/>
              <a:ext cx="1105592" cy="1078658"/>
              <a:chOff x="1732098" y="2068536"/>
              <a:chExt cx="1727997" cy="1727999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1732098" y="2068536"/>
                <a:ext cx="1727997" cy="1727999"/>
              </a:xfrm>
              <a:prstGeom prst="ellipse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 bwMode="auto">
              <a:xfrm>
                <a:off x="1840097" y="2176535"/>
                <a:ext cx="1511998" cy="15120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</p:grpSp>
        <p:pic>
          <p:nvPicPr>
            <p:cNvPr id="42" name="Picture 41" descr="Logomakr_12xLFc.png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6897" y="3844494"/>
              <a:ext cx="490944" cy="486446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616067" y="2925821"/>
            <a:ext cx="1474123" cy="1438211"/>
            <a:chOff x="462050" y="2128027"/>
            <a:chExt cx="1105592" cy="1078658"/>
          </a:xfrm>
        </p:grpSpPr>
        <p:grpSp>
          <p:nvGrpSpPr>
            <p:cNvPr id="15" name="Group 14"/>
            <p:cNvGrpSpPr/>
            <p:nvPr/>
          </p:nvGrpSpPr>
          <p:grpSpPr>
            <a:xfrm>
              <a:off x="462050" y="2128027"/>
              <a:ext cx="1105592" cy="1078658"/>
              <a:chOff x="1732098" y="2068536"/>
              <a:chExt cx="1727997" cy="1727999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1732098" y="2068536"/>
                <a:ext cx="1727997" cy="1727999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 bwMode="auto">
              <a:xfrm>
                <a:off x="1840097" y="2176535"/>
                <a:ext cx="1511998" cy="15120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0000" tIns="62400" rIns="120000" bIns="624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000000"/>
                  </a:solidFill>
                  <a:latin typeface="Arial" pitchFamily="-109" charset="0"/>
                </a:endParaRPr>
              </a:p>
            </p:txBody>
          </p:sp>
        </p:grpSp>
        <p:pic>
          <p:nvPicPr>
            <p:cNvPr id="43" name="Picture 42" descr="Logomakr_1HCPAG.png"/>
            <p:cNvPicPr>
              <a:picLocks noChangeAspect="1"/>
            </p:cNvPicPr>
            <p:nvPr/>
          </p:nvPicPr>
          <p:blipFill>
            <a:blip r:embed="rId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99" y="2369170"/>
              <a:ext cx="555069" cy="521236"/>
            </a:xfrm>
            <a:prstGeom prst="rect">
              <a:avLst/>
            </a:prstGeom>
          </p:spPr>
        </p:pic>
      </p:grpSp>
      <p:sp>
        <p:nvSpPr>
          <p:cNvPr id="46" name="TextBox 45"/>
          <p:cNvSpPr txBox="1"/>
          <p:nvPr/>
        </p:nvSpPr>
        <p:spPr>
          <a:xfrm>
            <a:off x="677025" y="707597"/>
            <a:ext cx="1352209" cy="353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 defTabSz="1219140"/>
            <a:r>
              <a:rPr lang="en-US" sz="1600" b="1" dirty="0">
                <a:solidFill>
                  <a:srgbClr val="A8B400">
                    <a:lumMod val="50000"/>
                  </a:srgbClr>
                </a:solidFill>
              </a:rPr>
              <a:t>Objectives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47950" y="2629246"/>
            <a:ext cx="1610359" cy="353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 defTabSz="1219140"/>
            <a:r>
              <a:rPr lang="en-US" sz="1600" b="1" dirty="0" smtClean="0">
                <a:solidFill>
                  <a:srgbClr val="00B0CA">
                    <a:lumMod val="50000"/>
                  </a:srgbClr>
                </a:solidFill>
              </a:rPr>
              <a:t>Definition</a:t>
            </a:r>
            <a:endParaRPr lang="en-US" sz="1600" b="1" dirty="0">
              <a:solidFill>
                <a:srgbClr val="00B0CA">
                  <a:lumMod val="50000"/>
                </a:srgb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88562" y="4561162"/>
            <a:ext cx="1529135" cy="353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 defTabSz="1219140"/>
            <a:r>
              <a:rPr lang="en-US" sz="1600" b="1" dirty="0" smtClean="0">
                <a:solidFill>
                  <a:srgbClr val="E60000">
                    <a:lumMod val="50000"/>
                  </a:srgbClr>
                </a:solidFill>
              </a:rPr>
              <a:t>Measurements</a:t>
            </a:r>
            <a:endParaRPr lang="en-US" sz="1600" b="1" dirty="0">
              <a:solidFill>
                <a:srgbClr val="E60000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7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EDA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4</a:t>
            </a:fld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39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134" y="140629"/>
            <a:ext cx="8900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Model </a:t>
            </a:r>
            <a:r>
              <a:rPr lang="en-GB" sz="2400" b="1" dirty="0" smtClean="0">
                <a:solidFill>
                  <a:srgbClr val="FF0000"/>
                </a:solidFill>
              </a:rPr>
              <a:t>| </a:t>
            </a:r>
            <a:r>
              <a:rPr lang="en-GB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Random Forest Tree</a:t>
            </a:r>
            <a:endParaRPr lang="en-GB" sz="2400" b="1" dirty="0">
              <a:solidFill>
                <a:srgbClr val="7030A0"/>
              </a:solidFill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37883" y="3119717"/>
            <a:ext cx="1506070" cy="1425388"/>
          </a:xfrm>
          <a:prstGeom prst="roundRect">
            <a:avLst/>
          </a:prstGeom>
          <a:solidFill>
            <a:srgbClr val="EC352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contourW="25400" prstMaterial="flat">
            <a:bevelT w="342900" h="177800"/>
            <a:bevelB w="419100"/>
          </a:sp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ZA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9" charset="0"/>
              </a:rPr>
              <a:t>EDA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9" charset="0"/>
            </a:endParaRPr>
          </a:p>
        </p:txBody>
      </p:sp>
      <p:sp>
        <p:nvSpPr>
          <p:cNvPr id="8" name="Line Callout 2 (Border and Accent Bar) 7"/>
          <p:cNvSpPr/>
          <p:nvPr/>
        </p:nvSpPr>
        <p:spPr bwMode="auto">
          <a:xfrm>
            <a:off x="3632162" y="986781"/>
            <a:ext cx="3348318" cy="172122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1354"/>
              <a:gd name="adj6" fmla="val -71232"/>
            </a:avLst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u="sng" dirty="0"/>
              <a:t>Business Objectives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Assurance 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DSV automation</a:t>
            </a:r>
          </a:p>
        </p:txBody>
      </p:sp>
      <p:sp>
        <p:nvSpPr>
          <p:cNvPr id="9" name="Line Callout 2 (Border and Accent Bar) 8"/>
          <p:cNvSpPr/>
          <p:nvPr/>
        </p:nvSpPr>
        <p:spPr bwMode="auto">
          <a:xfrm>
            <a:off x="3417009" y="3460375"/>
            <a:ext cx="7126941" cy="272975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68"/>
              <a:gd name="adj6" fmla="val -19308"/>
            </a:avLst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u="sng" dirty="0"/>
              <a:t>Objectives Definition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Provide E2E visibility of FTTx network. This network visibility will also be an enabler for </a:t>
            </a:r>
            <a:r>
              <a:rPr lang="en-US" sz="1400" dirty="0" smtClean="0"/>
              <a:t>improving and migration work required for Capacity Management will only implemented in Phase 3 of LNI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7906327" y="978480"/>
            <a:ext cx="4154929" cy="42215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u="sng" dirty="0" smtClean="0"/>
              <a:t>Measurements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Signed off for FTTX</a:t>
            </a:r>
          </a:p>
        </p:txBody>
      </p:sp>
    </p:spTree>
    <p:extLst>
      <p:ext uri="{BB962C8B-B14F-4D97-AF65-F5344CB8AC3E}">
        <p14:creationId xmlns:p14="http://schemas.microsoft.com/office/powerpoint/2010/main" val="26735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134" y="140629"/>
            <a:ext cx="8900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Model </a:t>
            </a:r>
            <a:r>
              <a:rPr lang="en-GB" sz="2400" b="1" dirty="0" smtClean="0">
                <a:solidFill>
                  <a:srgbClr val="FF0000"/>
                </a:solidFill>
              </a:rPr>
              <a:t>| </a:t>
            </a:r>
            <a:r>
              <a:rPr lang="en-GB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KNN</a:t>
            </a:r>
            <a:endParaRPr lang="en-GB" sz="2400" b="1" dirty="0">
              <a:solidFill>
                <a:srgbClr val="7030A0"/>
              </a:solidFill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37883" y="3119717"/>
            <a:ext cx="1506070" cy="1425388"/>
          </a:xfrm>
          <a:prstGeom prst="roundRect">
            <a:avLst/>
          </a:prstGeom>
          <a:solidFill>
            <a:srgbClr val="EC352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contourW="25400" prstMaterial="flat">
            <a:bevelT w="342900" h="177800"/>
            <a:bevelB w="419100"/>
          </a:sp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ZA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-109" charset="0"/>
              </a:rPr>
              <a:t>EDA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09" charset="0"/>
            </a:endParaRPr>
          </a:p>
        </p:txBody>
      </p:sp>
      <p:sp>
        <p:nvSpPr>
          <p:cNvPr id="8" name="Line Callout 2 (Border and Accent Bar) 7"/>
          <p:cNvSpPr/>
          <p:nvPr/>
        </p:nvSpPr>
        <p:spPr bwMode="auto">
          <a:xfrm>
            <a:off x="3632162" y="986781"/>
            <a:ext cx="3348318" cy="172122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1354"/>
              <a:gd name="adj6" fmla="val -71232"/>
            </a:avLst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u="sng" dirty="0"/>
              <a:t>Business Objectives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Assurance 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DSV automation</a:t>
            </a:r>
          </a:p>
        </p:txBody>
      </p:sp>
      <p:sp>
        <p:nvSpPr>
          <p:cNvPr id="9" name="Line Callout 2 (Border and Accent Bar) 8"/>
          <p:cNvSpPr/>
          <p:nvPr/>
        </p:nvSpPr>
        <p:spPr bwMode="auto">
          <a:xfrm>
            <a:off x="3417009" y="3460375"/>
            <a:ext cx="7126941" cy="272975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68"/>
              <a:gd name="adj6" fmla="val -19308"/>
            </a:avLst>
          </a:prstGeom>
          <a:solidFill>
            <a:schemeClr val="bg1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u="sng" dirty="0"/>
              <a:t>Objectives Definition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/>
              <a:t>Provide E2E visibility of FTTx network. This network visibility will also be an enabler for </a:t>
            </a:r>
            <a:r>
              <a:rPr lang="en-US" sz="1400" dirty="0" smtClean="0"/>
              <a:t>improving and migration work required for Capacity Management will only implemented in Phase 3 of LNI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7906327" y="978480"/>
            <a:ext cx="4154929" cy="42215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u="sng" dirty="0" smtClean="0"/>
              <a:t>Measurements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Signed off for FTTX</a:t>
            </a:r>
          </a:p>
        </p:txBody>
      </p:sp>
    </p:spTree>
    <p:extLst>
      <p:ext uri="{BB962C8B-B14F-4D97-AF65-F5344CB8AC3E}">
        <p14:creationId xmlns:p14="http://schemas.microsoft.com/office/powerpoint/2010/main" val="384207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0000"/>
                </a:solidFill>
              </a:rPr>
              <a:t>I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7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Evaluation And 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785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smtClean="0"/>
              <a:t>Thank  you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506892"/>
      </p:ext>
    </p:extLst>
  </p:cSld>
  <p:clrMapOvr>
    <a:masterClrMapping/>
  </p:clrMapOvr>
</p:sld>
</file>

<file path=ppt/theme/theme1.xml><?xml version="1.0" encoding="utf-8"?>
<a:theme xmlns:a="http://schemas.openxmlformats.org/drawingml/2006/main" name="8_Vodafo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3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</a:defRPr>
        </a:defPPr>
      </a:lstStyle>
    </a:lnDef>
  </a:objectDefaults>
  <a:extraClrSchemeLst>
    <a:extraClrScheme>
      <a:clrScheme name="Vodafone 1">
        <a:dk1>
          <a:srgbClr val="000000"/>
        </a:dk1>
        <a:lt1>
          <a:srgbClr val="FFFFFF"/>
        </a:lt1>
        <a:dk2>
          <a:srgbClr val="FF0000"/>
        </a:dk2>
        <a:lt2>
          <a:srgbClr val="999999"/>
        </a:lt2>
        <a:accent1>
          <a:srgbClr val="813790"/>
        </a:accent1>
        <a:accent2>
          <a:srgbClr val="CDAFD3"/>
        </a:accent2>
        <a:accent3>
          <a:srgbClr val="FFFFFF"/>
        </a:accent3>
        <a:accent4>
          <a:srgbClr val="000000"/>
        </a:accent4>
        <a:accent5>
          <a:srgbClr val="C1AEC6"/>
        </a:accent5>
        <a:accent6>
          <a:srgbClr val="BA9EBF"/>
        </a:accent6>
        <a:hlink>
          <a:srgbClr val="0099DA"/>
        </a:hlink>
        <a:folHlink>
          <a:srgbClr val="99D6F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dafone 2">
        <a:dk1>
          <a:srgbClr val="000000"/>
        </a:dk1>
        <a:lt1>
          <a:srgbClr val="FFFFFF"/>
        </a:lt1>
        <a:dk2>
          <a:srgbClr val="EE3224"/>
        </a:dk2>
        <a:lt2>
          <a:srgbClr val="939BA1"/>
        </a:lt2>
        <a:accent1>
          <a:srgbClr val="B5121B"/>
        </a:accent1>
        <a:accent2>
          <a:srgbClr val="5B1400"/>
        </a:accent2>
        <a:accent3>
          <a:srgbClr val="FFFFFF"/>
        </a:accent3>
        <a:accent4>
          <a:srgbClr val="000000"/>
        </a:accent4>
        <a:accent5>
          <a:srgbClr val="D7AAAB"/>
        </a:accent5>
        <a:accent6>
          <a:srgbClr val="521100"/>
        </a:accent6>
        <a:hlink>
          <a:srgbClr val="DCDDDE"/>
        </a:hlink>
        <a:folHlink>
          <a:srgbClr val="99D6F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dafone 3">
        <a:dk1>
          <a:srgbClr val="000000"/>
        </a:dk1>
        <a:lt1>
          <a:srgbClr val="FFFFFF"/>
        </a:lt1>
        <a:dk2>
          <a:srgbClr val="E60000"/>
        </a:dk2>
        <a:lt2>
          <a:srgbClr val="939BA1"/>
        </a:lt2>
        <a:accent1>
          <a:srgbClr val="B5121B"/>
        </a:accent1>
        <a:accent2>
          <a:srgbClr val="5B1400"/>
        </a:accent2>
        <a:accent3>
          <a:srgbClr val="FFFFFF"/>
        </a:accent3>
        <a:accent4>
          <a:srgbClr val="000000"/>
        </a:accent4>
        <a:accent5>
          <a:srgbClr val="D7AAAB"/>
        </a:accent5>
        <a:accent6>
          <a:srgbClr val="521100"/>
        </a:accent6>
        <a:hlink>
          <a:srgbClr val="DCDDDE"/>
        </a:hlink>
        <a:folHlink>
          <a:srgbClr val="99D6F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dafone 4">
        <a:dk1>
          <a:srgbClr val="000000"/>
        </a:dk1>
        <a:lt1>
          <a:srgbClr val="FFFFFF"/>
        </a:lt1>
        <a:dk2>
          <a:srgbClr val="E60000"/>
        </a:dk2>
        <a:lt2>
          <a:srgbClr val="908A84"/>
        </a:lt2>
        <a:accent1>
          <a:srgbClr val="AE3039"/>
        </a:accent1>
        <a:accent2>
          <a:srgbClr val="5B1400"/>
        </a:accent2>
        <a:accent3>
          <a:srgbClr val="FFFFFF"/>
        </a:accent3>
        <a:accent4>
          <a:srgbClr val="000000"/>
        </a:accent4>
        <a:accent5>
          <a:srgbClr val="D3ADAE"/>
        </a:accent5>
        <a:accent6>
          <a:srgbClr val="521100"/>
        </a:accent6>
        <a:hlink>
          <a:srgbClr val="D8CFCB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dafone 5">
        <a:dk1>
          <a:srgbClr val="000000"/>
        </a:dk1>
        <a:lt1>
          <a:srgbClr val="FFFFFF"/>
        </a:lt1>
        <a:dk2>
          <a:srgbClr val="E60000"/>
        </a:dk2>
        <a:lt2>
          <a:srgbClr val="908A84"/>
        </a:lt2>
        <a:accent1>
          <a:srgbClr val="AE3039"/>
        </a:accent1>
        <a:accent2>
          <a:srgbClr val="792428"/>
        </a:accent2>
        <a:accent3>
          <a:srgbClr val="FFFFFF"/>
        </a:accent3>
        <a:accent4>
          <a:srgbClr val="000000"/>
        </a:accent4>
        <a:accent5>
          <a:srgbClr val="D3ADAE"/>
        </a:accent5>
        <a:accent6>
          <a:srgbClr val="6D2023"/>
        </a:accent6>
        <a:hlink>
          <a:srgbClr val="D8CFCB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20145</TotalTime>
  <Words>215</Words>
  <Application>Microsoft Office PowerPoint</Application>
  <PresentationFormat>Widescreen</PresentationFormat>
  <Paragraphs>46</Paragraphs>
  <Slides>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ＭＳ Ｐゴシック</vt:lpstr>
      <vt:lpstr>Arial</vt:lpstr>
      <vt:lpstr>Calibri</vt:lpstr>
      <vt:lpstr>Vodafone Lt</vt:lpstr>
      <vt:lpstr>Vodafone Rg</vt:lpstr>
      <vt:lpstr>Wingdings</vt:lpstr>
      <vt:lpstr>8_Vodafone</vt:lpstr>
      <vt:lpstr>2_Vodafone</vt:lpstr>
      <vt:lpstr>PowerPoint Presentation</vt:lpstr>
      <vt:lpstr>Agenda</vt:lpstr>
      <vt:lpstr>PowerPoint Presentation</vt:lpstr>
      <vt:lpstr>EDA</vt:lpstr>
      <vt:lpstr>PowerPoint Presentation</vt:lpstr>
      <vt:lpstr>PowerPoint Presentation</vt:lpstr>
      <vt:lpstr>Evaluation And Conclusion</vt:lpstr>
      <vt:lpstr>Thank 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 Process Automation</dc:title>
  <dc:creator>smitni</dc:creator>
  <cp:lastModifiedBy>Buzwa, Mkhululi, Vodacom South Africa</cp:lastModifiedBy>
  <cp:revision>546</cp:revision>
  <dcterms:created xsi:type="dcterms:W3CDTF">2017-11-03T12:27:54Z</dcterms:created>
  <dcterms:modified xsi:type="dcterms:W3CDTF">2018-09-12T09:03:49Z</dcterms:modified>
</cp:coreProperties>
</file>